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94660"/>
  </p:normalViewPr>
  <p:slideViewPr>
    <p:cSldViewPr snapToGrid="0">
      <p:cViewPr varScale="1">
        <p:scale>
          <a:sx n="62" d="100"/>
          <a:sy n="62" d="100"/>
        </p:scale>
        <p:origin x="9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AFCDE0-D296-4907-8E09-56D8F79AFADB}"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C92B8-4A96-4712-98ED-20E5B95269C0}" type="slidenum">
              <a:rPr lang="en-US" smtClean="0"/>
              <a:t>‹#›</a:t>
            </a:fld>
            <a:endParaRPr lang="en-US"/>
          </a:p>
        </p:txBody>
      </p:sp>
    </p:spTree>
    <p:extLst>
      <p:ext uri="{BB962C8B-B14F-4D97-AF65-F5344CB8AC3E}">
        <p14:creationId xmlns:p14="http://schemas.microsoft.com/office/powerpoint/2010/main" val="396693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FCDE0-D296-4907-8E09-56D8F79AFADB}"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C92B8-4A96-4712-98ED-20E5B95269C0}" type="slidenum">
              <a:rPr lang="en-US" smtClean="0"/>
              <a:t>‹#›</a:t>
            </a:fld>
            <a:endParaRPr lang="en-US"/>
          </a:p>
        </p:txBody>
      </p:sp>
    </p:spTree>
    <p:extLst>
      <p:ext uri="{BB962C8B-B14F-4D97-AF65-F5344CB8AC3E}">
        <p14:creationId xmlns:p14="http://schemas.microsoft.com/office/powerpoint/2010/main" val="2242759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FCDE0-D296-4907-8E09-56D8F79AFADB}"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C92B8-4A96-4712-98ED-20E5B95269C0}" type="slidenum">
              <a:rPr lang="en-US" smtClean="0"/>
              <a:t>‹#›</a:t>
            </a:fld>
            <a:endParaRPr lang="en-US"/>
          </a:p>
        </p:txBody>
      </p:sp>
    </p:spTree>
    <p:extLst>
      <p:ext uri="{BB962C8B-B14F-4D97-AF65-F5344CB8AC3E}">
        <p14:creationId xmlns:p14="http://schemas.microsoft.com/office/powerpoint/2010/main" val="1953452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FCDE0-D296-4907-8E09-56D8F79AFADB}"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C92B8-4A96-4712-98ED-20E5B95269C0}" type="slidenum">
              <a:rPr lang="en-US" smtClean="0"/>
              <a:t>‹#›</a:t>
            </a:fld>
            <a:endParaRPr lang="en-US"/>
          </a:p>
        </p:txBody>
      </p:sp>
    </p:spTree>
    <p:extLst>
      <p:ext uri="{BB962C8B-B14F-4D97-AF65-F5344CB8AC3E}">
        <p14:creationId xmlns:p14="http://schemas.microsoft.com/office/powerpoint/2010/main" val="34822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AFCDE0-D296-4907-8E09-56D8F79AFADB}"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C92B8-4A96-4712-98ED-20E5B95269C0}" type="slidenum">
              <a:rPr lang="en-US" smtClean="0"/>
              <a:t>‹#›</a:t>
            </a:fld>
            <a:endParaRPr lang="en-US"/>
          </a:p>
        </p:txBody>
      </p:sp>
    </p:spTree>
    <p:extLst>
      <p:ext uri="{BB962C8B-B14F-4D97-AF65-F5344CB8AC3E}">
        <p14:creationId xmlns:p14="http://schemas.microsoft.com/office/powerpoint/2010/main" val="1812619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AFCDE0-D296-4907-8E09-56D8F79AFADB}"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C92B8-4A96-4712-98ED-20E5B95269C0}" type="slidenum">
              <a:rPr lang="en-US" smtClean="0"/>
              <a:t>‹#›</a:t>
            </a:fld>
            <a:endParaRPr lang="en-US"/>
          </a:p>
        </p:txBody>
      </p:sp>
    </p:spTree>
    <p:extLst>
      <p:ext uri="{BB962C8B-B14F-4D97-AF65-F5344CB8AC3E}">
        <p14:creationId xmlns:p14="http://schemas.microsoft.com/office/powerpoint/2010/main" val="4089278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AFCDE0-D296-4907-8E09-56D8F79AFADB}"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C92B8-4A96-4712-98ED-20E5B95269C0}" type="slidenum">
              <a:rPr lang="en-US" smtClean="0"/>
              <a:t>‹#›</a:t>
            </a:fld>
            <a:endParaRPr lang="en-US"/>
          </a:p>
        </p:txBody>
      </p:sp>
    </p:spTree>
    <p:extLst>
      <p:ext uri="{BB962C8B-B14F-4D97-AF65-F5344CB8AC3E}">
        <p14:creationId xmlns:p14="http://schemas.microsoft.com/office/powerpoint/2010/main" val="1905064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AFCDE0-D296-4907-8E09-56D8F79AFADB}"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C92B8-4A96-4712-98ED-20E5B95269C0}" type="slidenum">
              <a:rPr lang="en-US" smtClean="0"/>
              <a:t>‹#›</a:t>
            </a:fld>
            <a:endParaRPr lang="en-US"/>
          </a:p>
        </p:txBody>
      </p:sp>
    </p:spTree>
    <p:extLst>
      <p:ext uri="{BB962C8B-B14F-4D97-AF65-F5344CB8AC3E}">
        <p14:creationId xmlns:p14="http://schemas.microsoft.com/office/powerpoint/2010/main" val="188658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FCDE0-D296-4907-8E09-56D8F79AFADB}"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C92B8-4A96-4712-98ED-20E5B95269C0}" type="slidenum">
              <a:rPr lang="en-US" smtClean="0"/>
              <a:t>‹#›</a:t>
            </a:fld>
            <a:endParaRPr lang="en-US"/>
          </a:p>
        </p:txBody>
      </p:sp>
    </p:spTree>
    <p:extLst>
      <p:ext uri="{BB962C8B-B14F-4D97-AF65-F5344CB8AC3E}">
        <p14:creationId xmlns:p14="http://schemas.microsoft.com/office/powerpoint/2010/main" val="3714618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FCDE0-D296-4907-8E09-56D8F79AFADB}"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C92B8-4A96-4712-98ED-20E5B95269C0}" type="slidenum">
              <a:rPr lang="en-US" smtClean="0"/>
              <a:t>‹#›</a:t>
            </a:fld>
            <a:endParaRPr lang="en-US"/>
          </a:p>
        </p:txBody>
      </p:sp>
    </p:spTree>
    <p:extLst>
      <p:ext uri="{BB962C8B-B14F-4D97-AF65-F5344CB8AC3E}">
        <p14:creationId xmlns:p14="http://schemas.microsoft.com/office/powerpoint/2010/main" val="133035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FCDE0-D296-4907-8E09-56D8F79AFADB}"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C92B8-4A96-4712-98ED-20E5B95269C0}" type="slidenum">
              <a:rPr lang="en-US" smtClean="0"/>
              <a:t>‹#›</a:t>
            </a:fld>
            <a:endParaRPr lang="en-US"/>
          </a:p>
        </p:txBody>
      </p:sp>
    </p:spTree>
    <p:extLst>
      <p:ext uri="{BB962C8B-B14F-4D97-AF65-F5344CB8AC3E}">
        <p14:creationId xmlns:p14="http://schemas.microsoft.com/office/powerpoint/2010/main" val="252457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FCDE0-D296-4907-8E09-56D8F79AFADB}"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C92B8-4A96-4712-98ED-20E5B95269C0}" type="slidenum">
              <a:rPr lang="en-US" smtClean="0"/>
              <a:t>‹#›</a:t>
            </a:fld>
            <a:endParaRPr lang="en-US"/>
          </a:p>
        </p:txBody>
      </p:sp>
    </p:spTree>
    <p:extLst>
      <p:ext uri="{BB962C8B-B14F-4D97-AF65-F5344CB8AC3E}">
        <p14:creationId xmlns:p14="http://schemas.microsoft.com/office/powerpoint/2010/main" val="1756788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8578" y="317125"/>
            <a:ext cx="4703852" cy="341632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Clearing Up </a:t>
            </a:r>
          </a:p>
          <a:p>
            <a:pPr algn="ctr"/>
            <a:r>
              <a:rPr lang="en-US" sz="5400" b="1" dirty="0" smtClean="0">
                <a:ln w="9525">
                  <a:solidFill>
                    <a:schemeClr val="bg1"/>
                  </a:solidFill>
                  <a:prstDash val="solid"/>
                </a:ln>
                <a:effectLst>
                  <a:outerShdw blurRad="12700" dist="38100" dir="2700000" algn="tl" rotWithShape="0">
                    <a:schemeClr val="bg1">
                      <a:lumMod val="50000"/>
                    </a:schemeClr>
                  </a:outerShdw>
                </a:effectLst>
              </a:rPr>
              <a:t>Misconceptions</a:t>
            </a:r>
            <a:endParaRPr lang="en-US" sz="54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About Our</a:t>
            </a:r>
          </a:p>
          <a:p>
            <a:pPr algn="ctr"/>
            <a:r>
              <a:rPr lang="en-US" sz="5400" b="1" dirty="0" smtClean="0">
                <a:ln w="9525">
                  <a:solidFill>
                    <a:schemeClr val="bg1"/>
                  </a:solidFill>
                  <a:prstDash val="solid"/>
                </a:ln>
                <a:effectLst>
                  <a:outerShdw blurRad="12700" dist="38100" dir="2700000" algn="tl" rotWithShape="0">
                    <a:schemeClr val="bg1">
                      <a:lumMod val="50000"/>
                    </a:schemeClr>
                  </a:outerShdw>
                </a:effectLst>
              </a:rPr>
              <a:t>Game Play</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TextBox 4"/>
          <p:cNvSpPr txBox="1"/>
          <p:nvPr/>
        </p:nvSpPr>
        <p:spPr>
          <a:xfrm>
            <a:off x="2174931" y="4138048"/>
            <a:ext cx="7811146" cy="1015663"/>
          </a:xfrm>
          <a:prstGeom prst="rect">
            <a:avLst/>
          </a:prstGeom>
          <a:noFill/>
        </p:spPr>
        <p:txBody>
          <a:bodyPr wrap="square" rtlCol="0">
            <a:spAutoFit/>
          </a:bodyPr>
          <a:lstStyle/>
          <a:p>
            <a:pPr algn="ctr"/>
            <a:r>
              <a:rPr lang="en-US" sz="2000" dirty="0" smtClean="0"/>
              <a:t>My intent here is to clear up some of the common misconceptions our fans might share that I’ve observed regarding the intent of our play or the style of our play.</a:t>
            </a:r>
            <a:endParaRPr lang="en-US" sz="2000" dirty="0"/>
          </a:p>
        </p:txBody>
      </p:sp>
    </p:spTree>
    <p:extLst>
      <p:ext uri="{BB962C8B-B14F-4D97-AF65-F5344CB8AC3E}">
        <p14:creationId xmlns:p14="http://schemas.microsoft.com/office/powerpoint/2010/main" val="1780356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74494" y="-108488"/>
            <a:ext cx="6768969" cy="923330"/>
          </a:xfrm>
          <a:prstGeom prst="rect">
            <a:avLst/>
          </a:prstGeom>
          <a:noFill/>
        </p:spPr>
        <p:txBody>
          <a:bodyPr wrap="none" lIns="91440" tIns="45720" rIns="91440" bIns="45720">
            <a:spAutoFit/>
          </a:bodyPr>
          <a:lstStyle/>
          <a:p>
            <a:pPr algn="ctr"/>
            <a:r>
              <a:rPr lang="en-US" sz="5400" b="1" dirty="0" smtClean="0">
                <a:ln w="22225">
                  <a:solidFill>
                    <a:schemeClr val="accent2"/>
                  </a:solidFill>
                  <a:prstDash val="solid"/>
                </a:ln>
                <a:solidFill>
                  <a:schemeClr val="accent2">
                    <a:lumMod val="40000"/>
                    <a:lumOff val="60000"/>
                  </a:schemeClr>
                </a:solidFill>
              </a:rPr>
              <a:t>“What are you doing?”</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p:cNvSpPr txBox="1"/>
          <p:nvPr/>
        </p:nvSpPr>
        <p:spPr>
          <a:xfrm>
            <a:off x="0" y="578701"/>
            <a:ext cx="12015597" cy="6463308"/>
          </a:xfrm>
          <a:prstGeom prst="rect">
            <a:avLst/>
          </a:prstGeom>
          <a:noFill/>
        </p:spPr>
        <p:txBody>
          <a:bodyPr wrap="none" rtlCol="0">
            <a:spAutoFit/>
          </a:bodyPr>
          <a:lstStyle/>
          <a:p>
            <a:r>
              <a:rPr lang="en-US" dirty="0" smtClean="0"/>
              <a:t>I hear this a lot after a player makes a pass that wasn’t very good.</a:t>
            </a:r>
          </a:p>
          <a:p>
            <a:r>
              <a:rPr lang="en-US" dirty="0" smtClean="0"/>
              <a:t>There are three reasons why a player makes a bad pass or ‘shanks’ a shot at goal.</a:t>
            </a:r>
          </a:p>
          <a:p>
            <a:endParaRPr lang="en-US" dirty="0" smtClean="0"/>
          </a:p>
          <a:p>
            <a:pPr marL="342900" indent="-342900">
              <a:buAutoNum type="arabicPeriod"/>
            </a:pPr>
            <a:r>
              <a:rPr lang="en-US" dirty="0" smtClean="0"/>
              <a:t>A mistake.  Plain and simple.  Soccer is a tough sport to play and making a ball do exactly what you want 100%</a:t>
            </a:r>
          </a:p>
          <a:p>
            <a:r>
              <a:rPr lang="en-US" dirty="0" smtClean="0"/>
              <a:t>of the time is just not going to happen.  Example, an outside defender attempts to pass a ball down the line, but</a:t>
            </a:r>
          </a:p>
          <a:p>
            <a:r>
              <a:rPr lang="en-US" dirty="0" smtClean="0"/>
              <a:t>mistakenly hits it toward the center of the field to an opponent.  That is not coached.  That was not the players</a:t>
            </a:r>
          </a:p>
          <a:p>
            <a:r>
              <a:rPr lang="en-US" dirty="0" smtClean="0"/>
              <a:t>intent.  Thankfully, the players on our team don’t make a lot of these mistakes, but to think they make none of</a:t>
            </a:r>
          </a:p>
          <a:p>
            <a:r>
              <a:rPr lang="en-US" dirty="0" smtClean="0"/>
              <a:t>them is unrealistic.  Hopefully, we are ‘good’ enough to adjust and make sure the problem doesn’t cost us a goal</a:t>
            </a:r>
          </a:p>
          <a:p>
            <a:r>
              <a:rPr lang="en-US" dirty="0" smtClean="0"/>
              <a:t>or the game.</a:t>
            </a:r>
          </a:p>
          <a:p>
            <a:pPr marL="342900" indent="-342900">
              <a:buAutoNum type="arabicPeriod" startAt="2"/>
            </a:pPr>
            <a:r>
              <a:rPr lang="en-US" dirty="0" smtClean="0"/>
              <a:t>Lack of poise under pressure.  This usually shows up more frequently when we play more athletic teams.</a:t>
            </a:r>
          </a:p>
          <a:p>
            <a:r>
              <a:rPr lang="en-US" dirty="0" smtClean="0"/>
              <a:t>When an opponent is putting high pressure on one of our players, it is very difficult to remain calm, see the field,</a:t>
            </a:r>
          </a:p>
          <a:p>
            <a:r>
              <a:rPr lang="en-US" dirty="0" smtClean="0"/>
              <a:t>not give up the ball, AND make a good pass/shot.  Sometimes players make a split second decision under pressure and things</a:t>
            </a:r>
          </a:p>
          <a:p>
            <a:r>
              <a:rPr lang="en-US" dirty="0" smtClean="0"/>
              <a:t>don’t go perfectly.  In practices, we run drills specifically to try and help players think quicker and more efficiently when</a:t>
            </a:r>
          </a:p>
          <a:p>
            <a:r>
              <a:rPr lang="en-US" dirty="0" smtClean="0"/>
              <a:t>under pressure.  But, again, to think every pass or decision under pressure will be wonderful is ludicrous.  The goal of our</a:t>
            </a:r>
          </a:p>
          <a:p>
            <a:r>
              <a:rPr lang="en-US" dirty="0" smtClean="0"/>
              <a:t>training is to limit mistakes under pressure AND to correct them before a ‘soccer crisis’ happens.</a:t>
            </a:r>
          </a:p>
          <a:p>
            <a:pPr marL="342900" indent="-342900">
              <a:buAutoNum type="arabicPeriod" startAt="3"/>
            </a:pPr>
            <a:r>
              <a:rPr lang="en-US" dirty="0" smtClean="0"/>
              <a:t>Miscommunication and speed of play.  Consider a car accident.  Are any of them done with intent or in the correct </a:t>
            </a:r>
          </a:p>
          <a:p>
            <a:r>
              <a:rPr lang="en-US" dirty="0" smtClean="0"/>
              <a:t>state of mind?  No.  Someone thinks the car in front of them is going left when they are going right.  The driver doesn’t</a:t>
            </a:r>
          </a:p>
          <a:p>
            <a:r>
              <a:rPr lang="en-US" dirty="0" smtClean="0"/>
              <a:t>see another car when a decision is made.  A driver is distracted by some other factor that is out of their control.  Soccer</a:t>
            </a:r>
          </a:p>
          <a:p>
            <a:r>
              <a:rPr lang="en-US" dirty="0" smtClean="0"/>
              <a:t>is pretty much the same way, but half of the other drivers are TRYING to cause an accident!  One player thinks the other </a:t>
            </a:r>
            <a:endParaRPr lang="en-US" dirty="0"/>
          </a:p>
          <a:p>
            <a:r>
              <a:rPr lang="en-US" dirty="0" smtClean="0"/>
              <a:t>will pass to the right, but the passer wants to pass to the left.  The passer wants one player to come to the ball and the </a:t>
            </a:r>
          </a:p>
          <a:p>
            <a:r>
              <a:rPr lang="en-US" dirty="0" smtClean="0"/>
              <a:t>receiver expects the pass to go long.  This is one of the biggest areas we try to train in practice.  Unfortunately, with 22</a:t>
            </a:r>
          </a:p>
          <a:p>
            <a:r>
              <a:rPr lang="en-US" dirty="0" smtClean="0"/>
              <a:t>bodies flying around, each with their own ‘private’ decision-making brains, it’s no wonder that sometimes we read opponents </a:t>
            </a:r>
          </a:p>
          <a:p>
            <a:r>
              <a:rPr lang="en-US" dirty="0" smtClean="0"/>
              <a:t>and even teammates incorrectly from time to time.  We work on it and hope to limit it, but it WILL happen.  Period.</a:t>
            </a:r>
          </a:p>
        </p:txBody>
      </p:sp>
    </p:spTree>
    <p:extLst>
      <p:ext uri="{BB962C8B-B14F-4D97-AF65-F5344CB8AC3E}">
        <p14:creationId xmlns:p14="http://schemas.microsoft.com/office/powerpoint/2010/main" val="271928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6229" y="-139485"/>
            <a:ext cx="9741065"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“Why aren’t we going to a ball?!”</a:t>
            </a:r>
            <a:endParaRPr lang="en-US" sz="5400" b="1" cap="none" spc="0" dirty="0">
              <a:ln/>
              <a:solidFill>
                <a:schemeClr val="accent4"/>
              </a:solidFill>
              <a:effectLst/>
            </a:endParaRPr>
          </a:p>
        </p:txBody>
      </p:sp>
      <p:sp>
        <p:nvSpPr>
          <p:cNvPr id="5" name="TextBox 4"/>
          <p:cNvSpPr txBox="1"/>
          <p:nvPr/>
        </p:nvSpPr>
        <p:spPr>
          <a:xfrm>
            <a:off x="0" y="783845"/>
            <a:ext cx="4572000" cy="4247317"/>
          </a:xfrm>
          <a:prstGeom prst="rect">
            <a:avLst/>
          </a:prstGeom>
          <a:noFill/>
        </p:spPr>
        <p:txBody>
          <a:bodyPr wrap="square" rtlCol="0">
            <a:spAutoFit/>
          </a:bodyPr>
          <a:lstStyle/>
          <a:p>
            <a:r>
              <a:rPr lang="en-US" dirty="0" smtClean="0"/>
              <a:t>WE SHOULD:</a:t>
            </a:r>
          </a:p>
          <a:p>
            <a:endParaRPr lang="en-US" dirty="0"/>
          </a:p>
          <a:p>
            <a:r>
              <a:rPr lang="en-US" dirty="0" smtClean="0"/>
              <a:t>For most games and with most opponents, we ARE supposed to challenge every ball.  If we aren’t when we should, this IS a </a:t>
            </a:r>
            <a:r>
              <a:rPr lang="en-US" b="1" u="sng" dirty="0" smtClean="0"/>
              <a:t>serious</a:t>
            </a:r>
            <a:r>
              <a:rPr lang="en-US" dirty="0" smtClean="0"/>
              <a:t> problem – i.e. the first Waynesville game of 2016-17.  I can yell, sub players, bench players, halftime speech-it-up, etcetera, but for whatever reason, some girls on some days just don’t do it.  This is certainly a reason to get upset with me and the team, but, trust me when I say, this comes up EVERY DAY in practice, before games, and at half time.  It is without a doubt, the one thing I harp on the most.  Go to your 50/50 balls.</a:t>
            </a:r>
            <a:endParaRPr lang="en-US" dirty="0"/>
          </a:p>
        </p:txBody>
      </p:sp>
      <p:sp>
        <p:nvSpPr>
          <p:cNvPr id="6" name="TextBox 5"/>
          <p:cNvSpPr txBox="1"/>
          <p:nvPr/>
        </p:nvSpPr>
        <p:spPr>
          <a:xfrm>
            <a:off x="4572000" y="783845"/>
            <a:ext cx="4572000" cy="3970318"/>
          </a:xfrm>
          <a:prstGeom prst="rect">
            <a:avLst/>
          </a:prstGeom>
          <a:noFill/>
        </p:spPr>
        <p:txBody>
          <a:bodyPr wrap="square" rtlCol="0">
            <a:spAutoFit/>
          </a:bodyPr>
          <a:lstStyle/>
          <a:p>
            <a:r>
              <a:rPr lang="en-US" dirty="0" smtClean="0"/>
              <a:t>SITUATION #1:</a:t>
            </a:r>
          </a:p>
          <a:p>
            <a:r>
              <a:rPr lang="en-US" dirty="0" smtClean="0"/>
              <a:t>When opposing defenders are involved offensively.  </a:t>
            </a:r>
            <a:r>
              <a:rPr lang="en-US" b="1" u="sng" dirty="0" smtClean="0"/>
              <a:t>At most</a:t>
            </a:r>
            <a:r>
              <a:rPr lang="en-US" dirty="0" smtClean="0"/>
              <a:t>, when defending offensive defenders, we have 3 (usually 2) players trying to apply pressure.  More often than not, most teams have 4 defenders.  That is 3v4 or 2v4, meaning one or two opponents are always open.  If we go rushing at a ball, they will EASILY pass around us and now we have to chase from behind.  This means we will have 7 Shawnee players trying to defend 8 or 9 opponents.  Consider also that helping defenders MUST then rotate out of position to try and help which exposes even more holes!</a:t>
            </a:r>
            <a:endParaRPr lang="en-US" dirty="0"/>
          </a:p>
        </p:txBody>
      </p:sp>
      <p:sp>
        <p:nvSpPr>
          <p:cNvPr id="7" name="TextBox 6"/>
          <p:cNvSpPr txBox="1"/>
          <p:nvPr/>
        </p:nvSpPr>
        <p:spPr>
          <a:xfrm>
            <a:off x="1086229" y="5031162"/>
            <a:ext cx="4446666" cy="2031325"/>
          </a:xfrm>
          <a:prstGeom prst="rect">
            <a:avLst/>
          </a:prstGeom>
          <a:noFill/>
        </p:spPr>
        <p:txBody>
          <a:bodyPr wrap="square" rtlCol="0">
            <a:spAutoFit/>
          </a:bodyPr>
          <a:lstStyle/>
          <a:p>
            <a:r>
              <a:rPr lang="en-US" dirty="0" smtClean="0"/>
              <a:t>WE SHOULDN’T:</a:t>
            </a:r>
          </a:p>
          <a:p>
            <a:endParaRPr lang="en-US" dirty="0" smtClean="0"/>
          </a:p>
          <a:p>
            <a:r>
              <a:rPr lang="en-US" dirty="0" smtClean="0"/>
              <a:t>There are some occasions where I actually don’t want our players to step to the ball and each happens when our opponents are highly skilled or are a very good soccer team.</a:t>
            </a:r>
          </a:p>
          <a:p>
            <a:endParaRPr lang="en-US" dirty="0"/>
          </a:p>
        </p:txBody>
      </p:sp>
      <p:cxnSp>
        <p:nvCxnSpPr>
          <p:cNvPr id="9" name="Straight Connector 8"/>
          <p:cNvCxnSpPr/>
          <p:nvPr/>
        </p:nvCxnSpPr>
        <p:spPr>
          <a:xfrm>
            <a:off x="0" y="5031162"/>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572000" y="650929"/>
            <a:ext cx="0" cy="438023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6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947620" y="1115177"/>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615560" y="867515"/>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46522" y="1734251"/>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126068" y="1512538"/>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388999" y="1954078"/>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8019" y="1954078"/>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405615" y="1712563"/>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721603" y="2581759"/>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211737" y="2589509"/>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701871" y="2594674"/>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p:nvSpPr>
        <p:spPr>
          <a:xfrm>
            <a:off x="2583051" y="322826"/>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a:off x="2240151" y="181026"/>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p:nvSpPr>
        <p:spPr>
          <a:xfrm>
            <a:off x="2240151" y="708024"/>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a:off x="1468900" y="514756"/>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a:off x="1131376" y="1409839"/>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a:off x="1817184" y="1457375"/>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a:off x="2403206" y="1440629"/>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a:off x="2863965" y="1388628"/>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a:off x="2225944" y="2284402"/>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p:nvSpPr>
        <p:spPr>
          <a:xfrm>
            <a:off x="1468795" y="2304026"/>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47974" y="3045929"/>
            <a:ext cx="2704620" cy="3416320"/>
          </a:xfrm>
          <a:prstGeom prst="rect">
            <a:avLst/>
          </a:prstGeom>
          <a:noFill/>
        </p:spPr>
        <p:txBody>
          <a:bodyPr wrap="square" rtlCol="0">
            <a:spAutoFit/>
          </a:bodyPr>
          <a:lstStyle/>
          <a:p>
            <a:r>
              <a:rPr lang="en-US" dirty="0" smtClean="0"/>
              <a:t>Figure 1. If the ball goes from position 1 to position 2, notice the forward move backward at which point they can then apply forward pressure.  We have 10 players “behind the ball” 6 or 7 attackers.  I know it seems like that’s a LOT of defense, but consider what happens if we over-pursue. </a:t>
            </a:r>
            <a:endParaRPr lang="en-US" dirty="0"/>
          </a:p>
        </p:txBody>
      </p:sp>
      <p:cxnSp>
        <p:nvCxnSpPr>
          <p:cNvPr id="25" name="Straight Arrow Connector 24"/>
          <p:cNvCxnSpPr>
            <a:stCxn id="5" idx="1"/>
          </p:cNvCxnSpPr>
          <p:nvPr/>
        </p:nvCxnSpPr>
        <p:spPr>
          <a:xfrm flipH="1">
            <a:off x="2358971" y="908369"/>
            <a:ext cx="299713" cy="363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1452099" y="1167549"/>
            <a:ext cx="730169" cy="1040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2615560" y="560400"/>
            <a:ext cx="205892" cy="214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8" name="Oval 27"/>
          <p:cNvSpPr/>
          <p:nvPr/>
        </p:nvSpPr>
        <p:spPr>
          <a:xfrm>
            <a:off x="1468795" y="675864"/>
            <a:ext cx="253568" cy="2712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29" name="TextBox 28"/>
          <p:cNvSpPr txBox="1"/>
          <p:nvPr/>
        </p:nvSpPr>
        <p:spPr>
          <a:xfrm>
            <a:off x="3422325" y="34698"/>
            <a:ext cx="2704620" cy="1477328"/>
          </a:xfrm>
          <a:prstGeom prst="rect">
            <a:avLst/>
          </a:prstGeom>
          <a:noFill/>
        </p:spPr>
        <p:txBody>
          <a:bodyPr wrap="square" rtlCol="0">
            <a:spAutoFit/>
          </a:bodyPr>
          <a:lstStyle/>
          <a:p>
            <a:r>
              <a:rPr lang="en-US" dirty="0" smtClean="0"/>
              <a:t>Figure 1. If the ball gets passed to a midfielder, NOW we apply higher pressure, trying to force them backward again.</a:t>
            </a:r>
            <a:endParaRPr lang="en-US" dirty="0"/>
          </a:p>
        </p:txBody>
      </p:sp>
      <p:sp>
        <p:nvSpPr>
          <p:cNvPr id="30" name="Oval 29"/>
          <p:cNvSpPr/>
          <p:nvPr/>
        </p:nvSpPr>
        <p:spPr>
          <a:xfrm>
            <a:off x="4750230" y="3824278"/>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31" name="Oval 30"/>
          <p:cNvSpPr/>
          <p:nvPr/>
        </p:nvSpPr>
        <p:spPr>
          <a:xfrm>
            <a:off x="5418170" y="3576616"/>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32" name="Oval 31"/>
          <p:cNvSpPr/>
          <p:nvPr/>
        </p:nvSpPr>
        <p:spPr>
          <a:xfrm>
            <a:off x="5649132" y="4443352"/>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4928678" y="4221639"/>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191609" y="4663179"/>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710629" y="4663179"/>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208225" y="4421664"/>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sp>
        <p:nvSpPr>
          <p:cNvPr id="37" name="Oval 36"/>
          <p:cNvSpPr/>
          <p:nvPr/>
        </p:nvSpPr>
        <p:spPr>
          <a:xfrm>
            <a:off x="4165654" y="5417806"/>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38" name="Oval 37"/>
          <p:cNvSpPr/>
          <p:nvPr/>
        </p:nvSpPr>
        <p:spPr>
          <a:xfrm>
            <a:off x="5044375" y="5435043"/>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5504481" y="5303775"/>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p:cNvSpPr/>
          <p:nvPr/>
        </p:nvSpPr>
        <p:spPr>
          <a:xfrm>
            <a:off x="5385661" y="3031927"/>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p:cNvSpPr/>
          <p:nvPr/>
        </p:nvSpPr>
        <p:spPr>
          <a:xfrm>
            <a:off x="5042761" y="2890127"/>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p:cNvSpPr/>
          <p:nvPr/>
        </p:nvSpPr>
        <p:spPr>
          <a:xfrm>
            <a:off x="5042761" y="3417125"/>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p:cNvSpPr/>
          <p:nvPr/>
        </p:nvSpPr>
        <p:spPr>
          <a:xfrm>
            <a:off x="4271510" y="3223857"/>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p:cNvSpPr/>
          <p:nvPr/>
        </p:nvSpPr>
        <p:spPr>
          <a:xfrm>
            <a:off x="3639286" y="4520437"/>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a:off x="4619794" y="4166476"/>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a:off x="5205816" y="4149730"/>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a:off x="5666575" y="4097729"/>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a:off x="5028554" y="4993503"/>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p:cNvSpPr/>
          <p:nvPr/>
        </p:nvSpPr>
        <p:spPr>
          <a:xfrm>
            <a:off x="4271405" y="5013127"/>
            <a:ext cx="266054" cy="2854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Arrow Connector 49"/>
          <p:cNvCxnSpPr>
            <a:stCxn id="31" idx="1"/>
          </p:cNvCxnSpPr>
          <p:nvPr/>
        </p:nvCxnSpPr>
        <p:spPr>
          <a:xfrm flipH="1" flipV="1">
            <a:off x="4818681" y="3382226"/>
            <a:ext cx="642613" cy="2352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flipV="1">
            <a:off x="4632286" y="3475566"/>
            <a:ext cx="352594" cy="4010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5418170" y="3269501"/>
            <a:ext cx="205892" cy="214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53" name="Oval 52"/>
          <p:cNvSpPr/>
          <p:nvPr/>
        </p:nvSpPr>
        <p:spPr>
          <a:xfrm>
            <a:off x="4271405" y="3384965"/>
            <a:ext cx="253568" cy="2712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57" name="Straight Arrow Connector 56"/>
          <p:cNvCxnSpPr/>
          <p:nvPr/>
        </p:nvCxnSpPr>
        <p:spPr>
          <a:xfrm flipH="1">
            <a:off x="4108637" y="3689379"/>
            <a:ext cx="150177" cy="237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4405953" y="3475566"/>
            <a:ext cx="226334" cy="267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flipV="1">
            <a:off x="4150543" y="3994912"/>
            <a:ext cx="183448" cy="2956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3603118" y="4667053"/>
            <a:ext cx="253568" cy="2712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72" name="Straight Arrow Connector 71"/>
          <p:cNvCxnSpPr/>
          <p:nvPr/>
        </p:nvCxnSpPr>
        <p:spPr>
          <a:xfrm flipH="1" flipV="1">
            <a:off x="3729902" y="5013127"/>
            <a:ext cx="676051" cy="424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49" idx="2"/>
          </p:cNvCxnSpPr>
          <p:nvPr/>
        </p:nvCxnSpPr>
        <p:spPr>
          <a:xfrm flipH="1">
            <a:off x="3831102" y="5298610"/>
            <a:ext cx="440303" cy="3880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203589" y="777237"/>
            <a:ext cx="3864462" cy="5632311"/>
          </a:xfrm>
          <a:prstGeom prst="rect">
            <a:avLst/>
          </a:prstGeom>
          <a:noFill/>
        </p:spPr>
        <p:txBody>
          <a:bodyPr wrap="square" rtlCol="0">
            <a:spAutoFit/>
          </a:bodyPr>
          <a:lstStyle/>
          <a:p>
            <a:r>
              <a:rPr lang="en-US" dirty="0" smtClean="0"/>
              <a:t>Figure 2.  If our forwards chase defenders who possess… they CANNOT cover more ground than a well passed ball.  This will force our outside midfielder to step up to cover opponent #2 at which point the opposing teams midfielder (#3) is now without a marking defender!  Now our outside defender must help our midfielder which will open up lots of space for the opponents attackers!!  This will all happen simply because our forwards over pursued instead of simply “staying behind the ball”.  So, do we really want to chase a ball with little to no hope of disrupting a play 75 yards away from our opponents goal, or would we rather just let fiddle with it in the back end and put the pressure on them to be perfect?</a:t>
            </a:r>
            <a:endParaRPr lang="en-US" dirty="0"/>
          </a:p>
        </p:txBody>
      </p:sp>
      <p:sp>
        <p:nvSpPr>
          <p:cNvPr id="76" name="Oval 75"/>
          <p:cNvSpPr/>
          <p:nvPr/>
        </p:nvSpPr>
        <p:spPr>
          <a:xfrm>
            <a:off x="11586947" y="816702"/>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77" name="Oval 76"/>
          <p:cNvSpPr/>
          <p:nvPr/>
        </p:nvSpPr>
        <p:spPr>
          <a:xfrm>
            <a:off x="11586947" y="1822342"/>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
            </a:r>
            <a:endParaRPr lang="en-US" dirty="0"/>
          </a:p>
        </p:txBody>
      </p:sp>
      <p:sp>
        <p:nvSpPr>
          <p:cNvPr id="78" name="Oval 77"/>
          <p:cNvSpPr/>
          <p:nvPr/>
        </p:nvSpPr>
        <p:spPr>
          <a:xfrm>
            <a:off x="11586947" y="2868478"/>
            <a:ext cx="294468" cy="2789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80" name="Straight Arrow Connector 79"/>
          <p:cNvCxnSpPr/>
          <p:nvPr/>
        </p:nvCxnSpPr>
        <p:spPr>
          <a:xfrm flipH="1" flipV="1">
            <a:off x="11266543" y="322826"/>
            <a:ext cx="320404" cy="4505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flipV="1">
            <a:off x="11226942" y="1512026"/>
            <a:ext cx="360005" cy="361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8" idx="1"/>
          </p:cNvCxnSpPr>
          <p:nvPr/>
        </p:nvCxnSpPr>
        <p:spPr>
          <a:xfrm flipH="1" flipV="1">
            <a:off x="11226942" y="2569885"/>
            <a:ext cx="403129" cy="3394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Isosceles Triangle 84"/>
          <p:cNvSpPr/>
          <p:nvPr/>
        </p:nvSpPr>
        <p:spPr>
          <a:xfrm>
            <a:off x="11048494" y="181026"/>
            <a:ext cx="218049" cy="2577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Isosceles Triangle 85"/>
          <p:cNvSpPr/>
          <p:nvPr/>
        </p:nvSpPr>
        <p:spPr>
          <a:xfrm>
            <a:off x="10920287" y="1246567"/>
            <a:ext cx="218049" cy="2577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Isosceles Triangle 86"/>
          <p:cNvSpPr/>
          <p:nvPr/>
        </p:nvSpPr>
        <p:spPr>
          <a:xfrm>
            <a:off x="11949219" y="1662619"/>
            <a:ext cx="218049" cy="2577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Isosceles Triangle 87"/>
          <p:cNvSpPr/>
          <p:nvPr/>
        </p:nvSpPr>
        <p:spPr>
          <a:xfrm>
            <a:off x="10939469" y="2331734"/>
            <a:ext cx="218049" cy="2577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Arrow Connector 89"/>
          <p:cNvCxnSpPr/>
          <p:nvPr/>
        </p:nvCxnSpPr>
        <p:spPr>
          <a:xfrm flipH="1">
            <a:off x="11029311" y="560400"/>
            <a:ext cx="109025" cy="586084"/>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endCxn id="87" idx="1"/>
          </p:cNvCxnSpPr>
          <p:nvPr/>
        </p:nvCxnSpPr>
        <p:spPr>
          <a:xfrm>
            <a:off x="11086058" y="1307074"/>
            <a:ext cx="917673" cy="484433"/>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87" idx="3"/>
          </p:cNvCxnSpPr>
          <p:nvPr/>
        </p:nvCxnSpPr>
        <p:spPr>
          <a:xfrm flipH="1">
            <a:off x="11226942" y="1920394"/>
            <a:ext cx="831302" cy="506749"/>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87" idx="4"/>
          </p:cNvCxnSpPr>
          <p:nvPr/>
        </p:nvCxnSpPr>
        <p:spPr>
          <a:xfrm flipH="1">
            <a:off x="11881415" y="1920394"/>
            <a:ext cx="285853" cy="1672998"/>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11048838" y="2586556"/>
            <a:ext cx="763153" cy="1069629"/>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sp>
        <p:nvSpPr>
          <p:cNvPr id="99" name="Isosceles Triangle 98"/>
          <p:cNvSpPr/>
          <p:nvPr/>
        </p:nvSpPr>
        <p:spPr>
          <a:xfrm>
            <a:off x="11756662" y="3600886"/>
            <a:ext cx="218049" cy="2577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p:cNvSpPr txBox="1"/>
          <p:nvPr/>
        </p:nvSpPr>
        <p:spPr>
          <a:xfrm>
            <a:off x="10647578" y="3963762"/>
            <a:ext cx="1410665" cy="369332"/>
          </a:xfrm>
          <a:prstGeom prst="rect">
            <a:avLst/>
          </a:prstGeom>
          <a:noFill/>
        </p:spPr>
        <p:txBody>
          <a:bodyPr wrap="square" rtlCol="0">
            <a:spAutoFit/>
          </a:bodyPr>
          <a:lstStyle/>
          <a:p>
            <a:r>
              <a:rPr lang="en-US" dirty="0" smtClean="0"/>
              <a:t>BREAKAWAY!</a:t>
            </a:r>
            <a:endParaRPr lang="en-US" dirty="0"/>
          </a:p>
        </p:txBody>
      </p:sp>
      <p:sp>
        <p:nvSpPr>
          <p:cNvPr id="101" name="TextBox 100"/>
          <p:cNvSpPr txBox="1"/>
          <p:nvPr/>
        </p:nvSpPr>
        <p:spPr>
          <a:xfrm>
            <a:off x="9724144" y="674143"/>
            <a:ext cx="2247679" cy="369332"/>
          </a:xfrm>
          <a:prstGeom prst="rect">
            <a:avLst/>
          </a:prstGeom>
          <a:noFill/>
        </p:spPr>
        <p:txBody>
          <a:bodyPr wrap="square" rtlCol="0">
            <a:spAutoFit/>
          </a:bodyPr>
          <a:lstStyle/>
          <a:p>
            <a:r>
              <a:rPr lang="en-US" dirty="0" err="1" smtClean="0"/>
              <a:t>Overpursuing</a:t>
            </a:r>
            <a:r>
              <a:rPr lang="en-US" dirty="0" smtClean="0"/>
              <a:t> PS Girl!</a:t>
            </a:r>
            <a:endParaRPr lang="en-US" dirty="0"/>
          </a:p>
        </p:txBody>
      </p:sp>
      <p:cxnSp>
        <p:nvCxnSpPr>
          <p:cNvPr id="103" name="Straight Arrow Connector 102"/>
          <p:cNvCxnSpPr/>
          <p:nvPr/>
        </p:nvCxnSpPr>
        <p:spPr>
          <a:xfrm>
            <a:off x="11352910" y="908369"/>
            <a:ext cx="381271" cy="98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rot="1654449">
            <a:off x="11364008" y="1382098"/>
            <a:ext cx="895967" cy="369332"/>
          </a:xfrm>
          <a:prstGeom prst="rect">
            <a:avLst/>
          </a:prstGeom>
          <a:noFill/>
        </p:spPr>
        <p:txBody>
          <a:bodyPr wrap="square" rtlCol="0">
            <a:spAutoFit/>
          </a:bodyPr>
          <a:lstStyle/>
          <a:p>
            <a:r>
              <a:rPr lang="en-US" dirty="0" smtClean="0"/>
              <a:t>pass</a:t>
            </a:r>
            <a:endParaRPr lang="en-US" dirty="0"/>
          </a:p>
        </p:txBody>
      </p:sp>
      <p:sp>
        <p:nvSpPr>
          <p:cNvPr id="105" name="TextBox 104"/>
          <p:cNvSpPr txBox="1"/>
          <p:nvPr/>
        </p:nvSpPr>
        <p:spPr>
          <a:xfrm rot="19717606">
            <a:off x="11282051" y="1982364"/>
            <a:ext cx="895967" cy="369332"/>
          </a:xfrm>
          <a:prstGeom prst="rect">
            <a:avLst/>
          </a:prstGeom>
          <a:noFill/>
        </p:spPr>
        <p:txBody>
          <a:bodyPr wrap="square" rtlCol="0">
            <a:spAutoFit/>
          </a:bodyPr>
          <a:lstStyle/>
          <a:p>
            <a:r>
              <a:rPr lang="en-US" dirty="0" smtClean="0"/>
              <a:t>pass</a:t>
            </a:r>
            <a:endParaRPr lang="en-US" dirty="0"/>
          </a:p>
        </p:txBody>
      </p:sp>
      <p:sp>
        <p:nvSpPr>
          <p:cNvPr id="106" name="TextBox 105"/>
          <p:cNvSpPr txBox="1"/>
          <p:nvPr/>
        </p:nvSpPr>
        <p:spPr>
          <a:xfrm rot="3336357">
            <a:off x="10984967" y="3079390"/>
            <a:ext cx="895967" cy="369332"/>
          </a:xfrm>
          <a:prstGeom prst="rect">
            <a:avLst/>
          </a:prstGeom>
          <a:noFill/>
        </p:spPr>
        <p:txBody>
          <a:bodyPr wrap="square" rtlCol="0">
            <a:spAutoFit/>
          </a:bodyPr>
          <a:lstStyle/>
          <a:p>
            <a:r>
              <a:rPr lang="en-US" dirty="0" smtClean="0"/>
              <a:t>pass</a:t>
            </a:r>
            <a:endParaRPr lang="en-US" dirty="0"/>
          </a:p>
        </p:txBody>
      </p:sp>
      <p:sp>
        <p:nvSpPr>
          <p:cNvPr id="107" name="TextBox 106"/>
          <p:cNvSpPr txBox="1"/>
          <p:nvPr/>
        </p:nvSpPr>
        <p:spPr>
          <a:xfrm rot="17098898">
            <a:off x="11652436" y="2627192"/>
            <a:ext cx="895967" cy="369332"/>
          </a:xfrm>
          <a:prstGeom prst="rect">
            <a:avLst/>
          </a:prstGeom>
          <a:noFill/>
        </p:spPr>
        <p:txBody>
          <a:bodyPr wrap="square" rtlCol="0">
            <a:spAutoFit/>
          </a:bodyPr>
          <a:lstStyle/>
          <a:p>
            <a:r>
              <a:rPr lang="en-US" dirty="0" smtClean="0"/>
              <a:t>runner</a:t>
            </a:r>
            <a:endParaRPr lang="en-US" dirty="0"/>
          </a:p>
        </p:txBody>
      </p:sp>
      <p:sp>
        <p:nvSpPr>
          <p:cNvPr id="108" name="TextBox 107"/>
          <p:cNvSpPr txBox="1"/>
          <p:nvPr/>
        </p:nvSpPr>
        <p:spPr>
          <a:xfrm>
            <a:off x="4043836" y="5920353"/>
            <a:ext cx="1689581" cy="369332"/>
          </a:xfrm>
          <a:prstGeom prst="rect">
            <a:avLst/>
          </a:prstGeom>
          <a:noFill/>
        </p:spPr>
        <p:txBody>
          <a:bodyPr wrap="square" rtlCol="0">
            <a:spAutoFit/>
          </a:bodyPr>
          <a:lstStyle/>
          <a:p>
            <a:r>
              <a:rPr lang="en-US" dirty="0" smtClean="0"/>
              <a:t>Figure 2.</a:t>
            </a:r>
            <a:endParaRPr lang="en-US" dirty="0"/>
          </a:p>
        </p:txBody>
      </p:sp>
      <p:sp>
        <p:nvSpPr>
          <p:cNvPr id="109" name="TextBox 108"/>
          <p:cNvSpPr txBox="1"/>
          <p:nvPr/>
        </p:nvSpPr>
        <p:spPr>
          <a:xfrm>
            <a:off x="1073213" y="-18622"/>
            <a:ext cx="1689581" cy="369332"/>
          </a:xfrm>
          <a:prstGeom prst="rect">
            <a:avLst/>
          </a:prstGeom>
          <a:noFill/>
        </p:spPr>
        <p:txBody>
          <a:bodyPr wrap="square" rtlCol="0">
            <a:spAutoFit/>
          </a:bodyPr>
          <a:lstStyle/>
          <a:p>
            <a:r>
              <a:rPr lang="en-US" dirty="0" smtClean="0"/>
              <a:t>Figure 1.</a:t>
            </a:r>
            <a:endParaRPr lang="en-US" dirty="0"/>
          </a:p>
        </p:txBody>
      </p:sp>
      <p:sp>
        <p:nvSpPr>
          <p:cNvPr id="110" name="TextBox 109"/>
          <p:cNvSpPr txBox="1"/>
          <p:nvPr/>
        </p:nvSpPr>
        <p:spPr>
          <a:xfrm>
            <a:off x="10503921" y="4347562"/>
            <a:ext cx="1688079" cy="1200329"/>
          </a:xfrm>
          <a:prstGeom prst="rect">
            <a:avLst/>
          </a:prstGeom>
          <a:noFill/>
        </p:spPr>
        <p:txBody>
          <a:bodyPr wrap="square" rtlCol="0">
            <a:spAutoFit/>
          </a:bodyPr>
          <a:lstStyle/>
          <a:p>
            <a:r>
              <a:rPr lang="en-US" dirty="0" smtClean="0"/>
              <a:t>Figure 3.  A simpler version leading to a breakaway.  </a:t>
            </a:r>
            <a:endParaRPr lang="en-US" dirty="0"/>
          </a:p>
        </p:txBody>
      </p:sp>
      <p:cxnSp>
        <p:nvCxnSpPr>
          <p:cNvPr id="112" name="Straight Connector 111"/>
          <p:cNvCxnSpPr/>
          <p:nvPr/>
        </p:nvCxnSpPr>
        <p:spPr>
          <a:xfrm flipH="1" flipV="1">
            <a:off x="10306373" y="1115177"/>
            <a:ext cx="46495" cy="574282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268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83" y="0"/>
            <a:ext cx="3611105" cy="2031325"/>
          </a:xfrm>
          <a:prstGeom prst="rect">
            <a:avLst/>
          </a:prstGeom>
          <a:noFill/>
        </p:spPr>
        <p:txBody>
          <a:bodyPr wrap="square" rtlCol="0">
            <a:spAutoFit/>
          </a:bodyPr>
          <a:lstStyle/>
          <a:p>
            <a:r>
              <a:rPr lang="en-US" dirty="0" smtClean="0"/>
              <a:t>Scenario 2:</a:t>
            </a:r>
          </a:p>
          <a:p>
            <a:endParaRPr lang="en-US" dirty="0"/>
          </a:p>
          <a:p>
            <a:r>
              <a:rPr lang="en-US" dirty="0" smtClean="0"/>
              <a:t>Transition!  That is, a team counters one of our attacks very quickly and some of our players are caught too far forward (this IS part of the game and cannot really be “fixed”).</a:t>
            </a:r>
            <a:endParaRPr lang="en-US" dirty="0"/>
          </a:p>
        </p:txBody>
      </p:sp>
      <p:pic>
        <p:nvPicPr>
          <p:cNvPr id="1026" name="Picture 2" descr="Image result for soccer fie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0075" y="515318"/>
            <a:ext cx="8020964" cy="5013103"/>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4582332" y="2705690"/>
            <a:ext cx="340963" cy="311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7" name="Oval 6"/>
          <p:cNvSpPr/>
          <p:nvPr/>
        </p:nvSpPr>
        <p:spPr>
          <a:xfrm>
            <a:off x="4468677" y="4341864"/>
            <a:ext cx="340963" cy="311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8" name="Oval 7"/>
          <p:cNvSpPr/>
          <p:nvPr/>
        </p:nvSpPr>
        <p:spPr>
          <a:xfrm>
            <a:off x="5398574" y="3202849"/>
            <a:ext cx="340963" cy="311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
            </a:r>
            <a:endParaRPr lang="en-US" dirty="0"/>
          </a:p>
        </p:txBody>
      </p:sp>
      <p:sp>
        <p:nvSpPr>
          <p:cNvPr id="9" name="Oval 8"/>
          <p:cNvSpPr/>
          <p:nvPr/>
        </p:nvSpPr>
        <p:spPr>
          <a:xfrm>
            <a:off x="7206702" y="4681657"/>
            <a:ext cx="340963" cy="311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sp>
        <p:nvSpPr>
          <p:cNvPr id="10" name="Oval 9"/>
          <p:cNvSpPr/>
          <p:nvPr/>
        </p:nvSpPr>
        <p:spPr>
          <a:xfrm>
            <a:off x="6188988" y="2554091"/>
            <a:ext cx="340963" cy="311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sp>
        <p:nvSpPr>
          <p:cNvPr id="11" name="Oval 10"/>
          <p:cNvSpPr/>
          <p:nvPr/>
        </p:nvSpPr>
        <p:spPr>
          <a:xfrm>
            <a:off x="6870914" y="3206757"/>
            <a:ext cx="340963" cy="311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
            </a:r>
            <a:endParaRPr lang="en-US" dirty="0"/>
          </a:p>
        </p:txBody>
      </p:sp>
      <p:sp>
        <p:nvSpPr>
          <p:cNvPr id="6" name="Isosceles Triangle 5"/>
          <p:cNvSpPr/>
          <p:nvPr/>
        </p:nvSpPr>
        <p:spPr>
          <a:xfrm>
            <a:off x="4491922" y="3085901"/>
            <a:ext cx="340963" cy="3685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p:cNvSpPr/>
          <p:nvPr/>
        </p:nvSpPr>
        <p:spPr>
          <a:xfrm>
            <a:off x="4432513" y="3855583"/>
            <a:ext cx="340963" cy="3685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p:nvSpPr>
        <p:spPr>
          <a:xfrm>
            <a:off x="5055025" y="3145288"/>
            <a:ext cx="340963" cy="3685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a:off x="5207423" y="1847038"/>
            <a:ext cx="340963" cy="3685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p:nvSpPr>
        <p:spPr>
          <a:xfrm>
            <a:off x="6013337" y="2776714"/>
            <a:ext cx="340963" cy="3685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a:off x="6907075" y="3711979"/>
            <a:ext cx="340963" cy="3685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a:off x="6171197" y="4597766"/>
            <a:ext cx="340963" cy="3685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a:off x="7190220" y="2634822"/>
            <a:ext cx="340963" cy="3685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a:off x="8304495" y="3896266"/>
            <a:ext cx="340963" cy="3685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a:off x="8307080" y="2592427"/>
            <a:ext cx="340963" cy="3685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769456" y="1847038"/>
            <a:ext cx="340963" cy="311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24" name="Oval 23"/>
          <p:cNvSpPr/>
          <p:nvPr/>
        </p:nvSpPr>
        <p:spPr>
          <a:xfrm>
            <a:off x="5372728" y="1223220"/>
            <a:ext cx="340963" cy="311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sp>
        <p:nvSpPr>
          <p:cNvPr id="25" name="Oval 24"/>
          <p:cNvSpPr/>
          <p:nvPr/>
        </p:nvSpPr>
        <p:spPr>
          <a:xfrm>
            <a:off x="8983848" y="2755259"/>
            <a:ext cx="340963" cy="311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26" name="Oval 25"/>
          <p:cNvSpPr/>
          <p:nvPr/>
        </p:nvSpPr>
        <p:spPr>
          <a:xfrm>
            <a:off x="8769456" y="3711979"/>
            <a:ext cx="340963" cy="311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12" name="Donut 11"/>
          <p:cNvSpPr/>
          <p:nvPr/>
        </p:nvSpPr>
        <p:spPr>
          <a:xfrm>
            <a:off x="6488620" y="4702399"/>
            <a:ext cx="196328" cy="201478"/>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8" name="Straight Arrow Connector 27"/>
          <p:cNvCxnSpPr/>
          <p:nvPr/>
        </p:nvCxnSpPr>
        <p:spPr>
          <a:xfrm>
            <a:off x="6341678" y="5222929"/>
            <a:ext cx="69971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0" y="5236231"/>
            <a:ext cx="12186835" cy="1754326"/>
          </a:xfrm>
          <a:prstGeom prst="rect">
            <a:avLst/>
          </a:prstGeom>
          <a:noFill/>
        </p:spPr>
        <p:txBody>
          <a:bodyPr wrap="square" rtlCol="0">
            <a:spAutoFit/>
          </a:bodyPr>
          <a:lstStyle/>
          <a:p>
            <a:r>
              <a:rPr lang="en-US" dirty="0" smtClean="0"/>
              <a:t>Right now, this situation is 5 vs 5.  Not go</a:t>
            </a:r>
            <a:r>
              <a:rPr lang="en-US" dirty="0" smtClean="0">
                <a:solidFill>
                  <a:srgbClr val="FFFF00"/>
                </a:solidFill>
              </a:rPr>
              <a:t>od but not too terrible.  We do NOT want this player to ‘go to the ball’.  In fact, we want </a:t>
            </a:r>
            <a:r>
              <a:rPr lang="en-US" dirty="0" smtClean="0"/>
              <a:t>her to back up and give the dribbler some space.  If we commit and fail (a simple pass inside and back out would do it), the situation is now 5 v 4 AND it forces our last line of defense to spread out.  Definitely NOT good.  By backing up, we A)limit the ball handers options and B) give our teammates a chance to come back to help defend.  Midfielders have to run a LOT and asking them to run 80 yard sprints downfield is just brutal especially after they obviously just made a run 40-50 yards in the other direction!  Also, consider this… What threat does the player with the ball pose 70 yards out?</a:t>
            </a:r>
            <a:endParaRPr lang="en-US" dirty="0"/>
          </a:p>
        </p:txBody>
      </p:sp>
      <p:cxnSp>
        <p:nvCxnSpPr>
          <p:cNvPr id="31" name="Straight Arrow Connector 30"/>
          <p:cNvCxnSpPr/>
          <p:nvPr/>
        </p:nvCxnSpPr>
        <p:spPr>
          <a:xfrm flipH="1" flipV="1">
            <a:off x="7547666" y="4942213"/>
            <a:ext cx="511453" cy="478305"/>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025" name="TextBox 1024"/>
          <p:cNvSpPr txBox="1"/>
          <p:nvPr/>
        </p:nvSpPr>
        <p:spPr>
          <a:xfrm>
            <a:off x="1596609" y="2649575"/>
            <a:ext cx="3000911" cy="1200329"/>
          </a:xfrm>
          <a:prstGeom prst="rect">
            <a:avLst/>
          </a:prstGeom>
          <a:noFill/>
        </p:spPr>
        <p:txBody>
          <a:bodyPr wrap="square" rtlCol="0">
            <a:spAutoFit/>
          </a:bodyPr>
          <a:lstStyle/>
          <a:p>
            <a:r>
              <a:rPr lang="en-US" dirty="0" smtClean="0"/>
              <a:t>We just got done with an attempt at goal and our opponent comes rushing out of the back in attack…</a:t>
            </a:r>
            <a:endParaRPr lang="en-US" dirty="0"/>
          </a:p>
        </p:txBody>
      </p:sp>
      <p:sp>
        <p:nvSpPr>
          <p:cNvPr id="35" name="TextBox 34"/>
          <p:cNvSpPr txBox="1"/>
          <p:nvPr/>
        </p:nvSpPr>
        <p:spPr>
          <a:xfrm>
            <a:off x="4205790" y="4725247"/>
            <a:ext cx="3000911" cy="369332"/>
          </a:xfrm>
          <a:prstGeom prst="rect">
            <a:avLst/>
          </a:prstGeom>
          <a:noFill/>
        </p:spPr>
        <p:txBody>
          <a:bodyPr wrap="square" rtlCol="0">
            <a:spAutoFit/>
          </a:bodyPr>
          <a:lstStyle/>
          <a:p>
            <a:r>
              <a:rPr lang="en-US" dirty="0" smtClean="0">
                <a:solidFill>
                  <a:srgbClr val="FF0000"/>
                </a:solidFill>
              </a:rPr>
              <a:t>BALL </a:t>
            </a:r>
            <a:r>
              <a:rPr lang="en-US" dirty="0" smtClean="0"/>
              <a:t>ends up here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4022325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6166" y="-132326"/>
            <a:ext cx="11761681" cy="2308324"/>
          </a:xfrm>
          <a:prstGeom prst="rect">
            <a:avLst/>
          </a:prstGeom>
          <a:noFill/>
        </p:spPr>
        <p:txBody>
          <a:bodyPr wrap="none" lIns="91440" tIns="45720" rIns="91440" bIns="45720">
            <a:spAutoFit/>
          </a:bodyPr>
          <a:lstStyle/>
          <a:p>
            <a:pPr algn="ctr"/>
            <a:r>
              <a:rPr lang="en-US" sz="48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“We need more offense up there?</a:t>
            </a:r>
          </a:p>
          <a:p>
            <a:pPr algn="ctr"/>
            <a:r>
              <a:rPr lang="en-US" sz="48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We need to play with more offensive players!</a:t>
            </a:r>
          </a:p>
          <a:p>
            <a:pPr algn="ctr"/>
            <a:r>
              <a:rPr lang="en-US" sz="48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We need help up front!”</a:t>
            </a:r>
            <a:endParaRPr lang="en-US" sz="4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5" name="TextBox 4"/>
          <p:cNvSpPr txBox="1"/>
          <p:nvPr/>
        </p:nvSpPr>
        <p:spPr>
          <a:xfrm>
            <a:off x="246166" y="1968285"/>
            <a:ext cx="6695267" cy="2031325"/>
          </a:xfrm>
          <a:prstGeom prst="rect">
            <a:avLst/>
          </a:prstGeom>
          <a:noFill/>
        </p:spPr>
        <p:txBody>
          <a:bodyPr wrap="square" rtlCol="0">
            <a:spAutoFit/>
          </a:bodyPr>
          <a:lstStyle/>
          <a:p>
            <a:r>
              <a:rPr lang="en-US" dirty="0" smtClean="0"/>
              <a:t>TRUTH:</a:t>
            </a:r>
          </a:p>
          <a:p>
            <a:endParaRPr lang="en-US" dirty="0"/>
          </a:p>
          <a:p>
            <a:r>
              <a:rPr lang="en-US" dirty="0" smtClean="0"/>
              <a:t>Our style of play does not change from game to game.  We do not play with more defenders and less offensive players nor do we change our approach, regardless of whether our opponents are the worst in state or the best in state.  There are subtle changes based on our opponent of course, but, offensively, nothing changes.  Period.</a:t>
            </a:r>
            <a:endParaRPr lang="en-US" dirty="0"/>
          </a:p>
        </p:txBody>
      </p:sp>
      <p:sp>
        <p:nvSpPr>
          <p:cNvPr id="6" name="TextBox 5"/>
          <p:cNvSpPr txBox="1"/>
          <p:nvPr/>
        </p:nvSpPr>
        <p:spPr>
          <a:xfrm>
            <a:off x="6505948" y="4345895"/>
            <a:ext cx="5501899" cy="1754326"/>
          </a:xfrm>
          <a:prstGeom prst="rect">
            <a:avLst/>
          </a:prstGeom>
          <a:noFill/>
        </p:spPr>
        <p:txBody>
          <a:bodyPr wrap="square" rtlCol="0">
            <a:spAutoFit/>
          </a:bodyPr>
          <a:lstStyle/>
          <a:p>
            <a:r>
              <a:rPr lang="en-US" dirty="0" smtClean="0"/>
              <a:t>The appearance:</a:t>
            </a:r>
          </a:p>
          <a:p>
            <a:endParaRPr lang="en-US" dirty="0"/>
          </a:p>
          <a:p>
            <a:r>
              <a:rPr lang="en-US" dirty="0" smtClean="0"/>
              <a:t>Admittedly, it does LOOK LIKE at times we are attacking with fewer players, but this is NEVER our intent.  Do you recognize versus what kind of teams this appearance manifests?  The really, really good ones.  </a:t>
            </a:r>
            <a:endParaRPr lang="en-US" dirty="0"/>
          </a:p>
        </p:txBody>
      </p:sp>
    </p:spTree>
    <p:extLst>
      <p:ext uri="{BB962C8B-B14F-4D97-AF65-F5344CB8AC3E}">
        <p14:creationId xmlns:p14="http://schemas.microsoft.com/office/powerpoint/2010/main" val="790194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3282" y="101901"/>
            <a:ext cx="1893532" cy="523220"/>
          </a:xfrm>
          <a:prstGeom prst="rect">
            <a:avLst/>
          </a:prstGeom>
          <a:noFill/>
        </p:spPr>
        <p:txBody>
          <a:bodyPr wrap="none" lIns="91440" tIns="45720" rIns="91440" bIns="45720">
            <a:spAutoFit/>
          </a:bodyPr>
          <a:lstStyle/>
          <a:p>
            <a:pPr algn="ctr"/>
            <a:r>
              <a:rPr lang="en-US" sz="2800" b="0" cap="none" spc="0" dirty="0" smtClean="0">
                <a:ln w="0"/>
                <a:solidFill>
                  <a:schemeClr val="tx1"/>
                </a:solidFill>
                <a:effectLst>
                  <a:outerShdw blurRad="38100" dist="19050" dir="2700000" algn="tl" rotWithShape="0">
                    <a:schemeClr val="dk1">
                      <a:alpha val="40000"/>
                    </a:schemeClr>
                  </a:outerShdw>
                </a:effectLst>
              </a:rPr>
              <a:t>The reason:</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5" name="TextBox 4"/>
          <p:cNvSpPr txBox="1"/>
          <p:nvPr/>
        </p:nvSpPr>
        <p:spPr>
          <a:xfrm>
            <a:off x="143282" y="471233"/>
            <a:ext cx="11329261" cy="2585323"/>
          </a:xfrm>
          <a:prstGeom prst="rect">
            <a:avLst/>
          </a:prstGeom>
          <a:noFill/>
        </p:spPr>
        <p:txBody>
          <a:bodyPr wrap="square" rtlCol="0">
            <a:spAutoFit/>
          </a:bodyPr>
          <a:lstStyle/>
          <a:p>
            <a:r>
              <a:rPr lang="en-US" dirty="0" smtClean="0"/>
              <a:t>When playing “long”.  This means we play long out of the back (the defenders “boom” it) or our midfielders get it and play immediately over the top of the opposing defenders.  Is this an effective attack?  Sometimes, yes, absolutely.  If we have a forward(s) that simply out skills or out classes an opposing defender, I encourage playing long more frequently.   But, again, in which games do we have that luxury?  Usually the weaker opponents.  </a:t>
            </a:r>
            <a:r>
              <a:rPr lang="en-US" b="1" u="sng" dirty="0" smtClean="0"/>
              <a:t>REASON</a:t>
            </a:r>
            <a:r>
              <a:rPr lang="en-US" dirty="0" smtClean="0"/>
              <a:t>:  Our midfielders run.  A whole bunch.  When we play a pass over the opposing defenders heads (aka “long”), that pass may be 30, 40, or 50 yards long.  It is also quite often a 50/50 ball (meaning we aren’t 100% sure we WILL get it).  Our forwards are about 20 yards in front of our midfielders with a ball that is played 20-40 yards beyond the forwards.  Our forwards pursue (after NOT running up and down the field in 80 yard increments) and the gap between our </a:t>
            </a:r>
            <a:r>
              <a:rPr lang="en-US" dirty="0" err="1" smtClean="0"/>
              <a:t>mids</a:t>
            </a:r>
            <a:r>
              <a:rPr lang="en-US" dirty="0" smtClean="0"/>
              <a:t> and forwards grows from 20 to possibly 60 yards!!  So… does it LOOK LIKE we are attacking with fewer players??  YES!!  Because we are!</a:t>
            </a:r>
          </a:p>
        </p:txBody>
      </p:sp>
      <p:sp>
        <p:nvSpPr>
          <p:cNvPr id="6" name="Rectangle 5"/>
          <p:cNvSpPr/>
          <p:nvPr/>
        </p:nvSpPr>
        <p:spPr>
          <a:xfrm>
            <a:off x="143282" y="2995325"/>
            <a:ext cx="2085828" cy="523220"/>
          </a:xfrm>
          <a:prstGeom prst="rect">
            <a:avLst/>
          </a:prstGeom>
          <a:noFill/>
        </p:spPr>
        <p:txBody>
          <a:bodyPr wrap="none" lIns="91440" tIns="45720" rIns="91440" bIns="45720">
            <a:spAutoFit/>
          </a:bodyPr>
          <a:lstStyle/>
          <a:p>
            <a:pPr algn="ctr"/>
            <a:r>
              <a:rPr lang="en-US" sz="2800" b="0" cap="none" spc="0" dirty="0" smtClean="0">
                <a:ln w="0"/>
                <a:solidFill>
                  <a:schemeClr val="tx1"/>
                </a:solidFill>
                <a:effectLst>
                  <a:outerShdw blurRad="38100" dist="19050" dir="2700000" algn="tl" rotWithShape="0">
                    <a:schemeClr val="dk1">
                      <a:alpha val="40000"/>
                    </a:schemeClr>
                  </a:outerShdw>
                </a:effectLst>
              </a:rPr>
              <a:t>The solution:</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7" name="TextBox 6"/>
          <p:cNvSpPr txBox="1"/>
          <p:nvPr/>
        </p:nvSpPr>
        <p:spPr>
          <a:xfrm>
            <a:off x="143282" y="3425888"/>
            <a:ext cx="11329261" cy="2308324"/>
          </a:xfrm>
          <a:prstGeom prst="rect">
            <a:avLst/>
          </a:prstGeom>
          <a:noFill/>
        </p:spPr>
        <p:txBody>
          <a:bodyPr wrap="square" rtlCol="0">
            <a:spAutoFit/>
          </a:bodyPr>
          <a:lstStyle/>
          <a:p>
            <a:r>
              <a:rPr lang="en-US" dirty="0" smtClean="0"/>
              <a:t>Should we play long more often?  Absolutely NOT.  We may get a fortunate goal or two, but at what cost?  Our midfielders would get gassed VERY quickly.  Midfielders have the toughest job on the soccer planet.  They must attack on one end and defend up to 120 yards away on the other!  Not easy.  So, when we play long, I encourage our </a:t>
            </a:r>
            <a:r>
              <a:rPr lang="en-US" dirty="0" err="1" smtClean="0"/>
              <a:t>mids</a:t>
            </a:r>
            <a:r>
              <a:rPr lang="en-US" dirty="0" smtClean="0"/>
              <a:t> to make their ‘runs’ wisely.  They cannot run up and down the field for 80 minutes non-stop, even if we have ten midfielders ready to sub in for breathers.  So, the </a:t>
            </a:r>
            <a:r>
              <a:rPr lang="en-US" b="1" u="sng" dirty="0" smtClean="0"/>
              <a:t>SOLUTION</a:t>
            </a:r>
            <a:r>
              <a:rPr lang="en-US" dirty="0" smtClean="0"/>
              <a:t>:  Make extra passes.  Play slow-build-up so we can attack AT PACE with proper numbers.  Delaying 4-5 seconds by holding/shielding a ball or by making a pass to another midfielder or BACKWARD to a defender is the answer!  A simple 4-5 second delay gives our </a:t>
            </a:r>
            <a:r>
              <a:rPr lang="en-US" dirty="0" err="1" smtClean="0"/>
              <a:t>mids</a:t>
            </a:r>
            <a:r>
              <a:rPr lang="en-US" dirty="0" smtClean="0"/>
              <a:t> an extra 30 yards downfield AT A JOG!!!  Whew.  That’s nice!</a:t>
            </a:r>
          </a:p>
        </p:txBody>
      </p:sp>
      <p:sp>
        <p:nvSpPr>
          <p:cNvPr id="8" name="Rectangle 7"/>
          <p:cNvSpPr/>
          <p:nvPr/>
        </p:nvSpPr>
        <p:spPr>
          <a:xfrm>
            <a:off x="143282" y="5580648"/>
            <a:ext cx="11014105" cy="461665"/>
          </a:xfrm>
          <a:prstGeom prst="rect">
            <a:avLst/>
          </a:prstGeom>
          <a:noFill/>
        </p:spPr>
        <p:txBody>
          <a:bodyPr wrap="none" lIns="91440" tIns="45720" rIns="91440" bIns="45720">
            <a:spAutoFit/>
          </a:bodyPr>
          <a:lstStyle/>
          <a:p>
            <a:pPr algn="ctr"/>
            <a:r>
              <a:rPr lang="en-US" sz="2400" b="0" cap="none" spc="0" dirty="0" smtClean="0">
                <a:ln w="0"/>
                <a:solidFill>
                  <a:schemeClr val="tx1"/>
                </a:solidFill>
                <a:effectLst>
                  <a:outerShdw blurRad="38100" dist="19050" dir="2700000" algn="tl" rotWithShape="0">
                    <a:schemeClr val="dk1">
                      <a:alpha val="40000"/>
                    </a:schemeClr>
                  </a:outerShdw>
                </a:effectLst>
              </a:rPr>
              <a:t>Why do we attack more frequently with fewer numbers agains</a:t>
            </a:r>
            <a:r>
              <a:rPr lang="en-US" sz="2400" dirty="0" smtClean="0">
                <a:ln w="0"/>
                <a:effectLst>
                  <a:outerShdw blurRad="38100" dist="19050" dir="2700000" algn="tl" rotWithShape="0">
                    <a:schemeClr val="dk1">
                      <a:alpha val="40000"/>
                    </a:schemeClr>
                  </a:outerShdw>
                </a:effectLst>
              </a:rPr>
              <a:t>t the better teams then?</a:t>
            </a:r>
            <a:endParaRPr lang="en-US" sz="2400" b="0" cap="none" spc="0" dirty="0">
              <a:ln w="0"/>
              <a:solidFill>
                <a:schemeClr val="tx1"/>
              </a:solidFill>
              <a:effectLst>
                <a:outerShdw blurRad="38100" dist="19050" dir="2700000" algn="tl" rotWithShape="0">
                  <a:schemeClr val="dk1">
                    <a:alpha val="40000"/>
                  </a:schemeClr>
                </a:outerShdw>
              </a:effectLst>
            </a:endParaRPr>
          </a:p>
        </p:txBody>
      </p:sp>
      <p:sp>
        <p:nvSpPr>
          <p:cNvPr id="9" name="TextBox 8"/>
          <p:cNvSpPr txBox="1"/>
          <p:nvPr/>
        </p:nvSpPr>
        <p:spPr>
          <a:xfrm>
            <a:off x="143282" y="5902221"/>
            <a:ext cx="11530739" cy="923330"/>
          </a:xfrm>
          <a:prstGeom prst="rect">
            <a:avLst/>
          </a:prstGeom>
          <a:noFill/>
        </p:spPr>
        <p:txBody>
          <a:bodyPr wrap="square" rtlCol="0">
            <a:spAutoFit/>
          </a:bodyPr>
          <a:lstStyle/>
          <a:p>
            <a:r>
              <a:rPr lang="en-US" dirty="0" smtClean="0"/>
              <a:t>Simple.  Better teams are MUCH harder to possess against than those teams that are not as good.  So, the solution can only be reached IF we can continuously possess against everyone.  Is that hard to do?  100%, unequivocally, yes.  But, we are definitely working on that every day at practice.  It is mentioned every day before games and at halftime.</a:t>
            </a:r>
            <a:endParaRPr lang="en-US" dirty="0"/>
          </a:p>
        </p:txBody>
      </p:sp>
    </p:spTree>
    <p:extLst>
      <p:ext uri="{BB962C8B-B14F-4D97-AF65-F5344CB8AC3E}">
        <p14:creationId xmlns:p14="http://schemas.microsoft.com/office/powerpoint/2010/main" val="3073804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5776" y="108488"/>
            <a:ext cx="8152109" cy="6494085"/>
          </a:xfrm>
          <a:prstGeom prst="rect">
            <a:avLst/>
          </a:prstGeom>
          <a:noFill/>
        </p:spPr>
        <p:txBody>
          <a:bodyPr wrap="square" rtlCol="0">
            <a:spAutoFit/>
          </a:bodyPr>
          <a:lstStyle/>
          <a:p>
            <a:pPr algn="ctr"/>
            <a:r>
              <a:rPr lang="en-US" sz="3200" dirty="0" smtClean="0"/>
              <a:t>If there are any questions, doubts, concerns about our style of play or what we are attempting to do or if you just want to understand the dynamics of the game a bit more, please feel free to contact me.  I will be glad to answer/address any issues you may have!  Or, I have faith that your daughter can also accurately answer almost any question you have, too!  =)</a:t>
            </a:r>
          </a:p>
          <a:p>
            <a:pPr algn="ctr"/>
            <a:endParaRPr lang="en-US" sz="3200" dirty="0"/>
          </a:p>
          <a:p>
            <a:pPr algn="ctr"/>
            <a:r>
              <a:rPr lang="en-US" sz="3200" dirty="0" smtClean="0"/>
              <a:t>Thanks for understanding and I hope this clears up some of the common misconceptions about our intent or purpose on the pitch.</a:t>
            </a:r>
            <a:endParaRPr lang="en-US" sz="3200" dirty="0"/>
          </a:p>
        </p:txBody>
      </p:sp>
    </p:spTree>
    <p:extLst>
      <p:ext uri="{BB962C8B-B14F-4D97-AF65-F5344CB8AC3E}">
        <p14:creationId xmlns:p14="http://schemas.microsoft.com/office/powerpoint/2010/main" val="3546974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2065</Words>
  <Application>Microsoft Office PowerPoint</Application>
  <PresentationFormat>Widescreen</PresentationFormat>
  <Paragraphs>96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schaefferk</dc:creator>
  <cp:lastModifiedBy>schaefferk</cp:lastModifiedBy>
  <cp:revision>17</cp:revision>
  <dcterms:created xsi:type="dcterms:W3CDTF">2016-09-21T17:00:06Z</dcterms:created>
  <dcterms:modified xsi:type="dcterms:W3CDTF">2016-09-21T19:18:12Z</dcterms:modified>
</cp:coreProperties>
</file>